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57" r:id="rId4"/>
    <p:sldId id="271" r:id="rId5"/>
    <p:sldId id="278" r:id="rId6"/>
    <p:sldId id="269" r:id="rId7"/>
    <p:sldId id="270" r:id="rId8"/>
    <p:sldId id="279" r:id="rId9"/>
    <p:sldId id="280" r:id="rId10"/>
    <p:sldId id="275" r:id="rId11"/>
    <p:sldId id="274" r:id="rId12"/>
    <p:sldId id="273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1123"/>
    <a:srgbClr val="275C8B"/>
    <a:srgbClr val="B90F1F"/>
    <a:srgbClr val="E9EBF5"/>
    <a:srgbClr val="00539C"/>
    <a:srgbClr val="ED1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1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946" cy="465929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71" y="1"/>
            <a:ext cx="3037946" cy="465929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0494E934-6AC5-4A4D-9939-B054595254CE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472"/>
            <a:ext cx="3037946" cy="465929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71" y="8830472"/>
            <a:ext cx="3037946" cy="465929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237AA178-4618-46DF-A456-2ACA16A66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87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946" cy="465929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71" y="1"/>
            <a:ext cx="3037946" cy="465929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>
              <a:defRPr sz="1200"/>
            </a:lvl1pPr>
          </a:lstStyle>
          <a:p>
            <a:fld id="{5F06269B-E3D8-4914-840B-4A7A7BC2E738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4" y="4473874"/>
            <a:ext cx="5607053" cy="3660874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472"/>
            <a:ext cx="3037946" cy="465929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71" y="8830472"/>
            <a:ext cx="3037946" cy="465929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>
              <a:defRPr sz="1200"/>
            </a:lvl1pPr>
          </a:lstStyle>
          <a:p>
            <a:fld id="{13C310C6-3D2D-49B5-879F-23ADEE8E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0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EEFF-7DAB-4885-A40F-2A230C3968F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6D42-62B7-4A99-81CC-682447FE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EEFF-7DAB-4885-A40F-2A230C3968F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6D42-62B7-4A99-81CC-682447FE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9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EEFF-7DAB-4885-A40F-2A230C3968F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6D42-62B7-4A99-81CC-682447FE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5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EEFF-7DAB-4885-A40F-2A230C3968F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6D42-62B7-4A99-81CC-682447FE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3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EEFF-7DAB-4885-A40F-2A230C3968F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6D42-62B7-4A99-81CC-682447FE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4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EEFF-7DAB-4885-A40F-2A230C3968F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6D42-62B7-4A99-81CC-682447FE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EEFF-7DAB-4885-A40F-2A230C3968F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6D42-62B7-4A99-81CC-682447FE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0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EEFF-7DAB-4885-A40F-2A230C3968F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6D42-62B7-4A99-81CC-682447FE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5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EEFF-7DAB-4885-A40F-2A230C3968F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6D42-62B7-4A99-81CC-682447FE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2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EEFF-7DAB-4885-A40F-2A230C3968F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6D42-62B7-4A99-81CC-682447FE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2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EEFF-7DAB-4885-A40F-2A230C3968F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6D42-62B7-4A99-81CC-682447FE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3EEFF-7DAB-4885-A40F-2A230C3968F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D6D42-62B7-4A99-81CC-682447FE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7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jersey.aaa.com/content/premier-membership-guide?devicecd=PC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brown@AAASJ.CO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sbrown@aaasj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uthjersey.aaa.com/automotive/roadside?devicecd=PC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g"/><Relationship Id="rId11" Type="http://schemas.openxmlformats.org/officeDocument/2006/relationships/hyperlink" Target="https://discounts.southjersey.aaa.com/?devicecd=PC" TargetMode="External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unts.southjersey.aaa.com/?devicecd=PC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southjersey.aaa.com/travel-and-vacation-deals?devicecd=PC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southjersey.aaa.com/insurance?devicecd=PC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southjersey.aaa.com/automotive/aaa-south-jersey-driving-school?devicecd=PC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thjersey.aaa.com/membership/compare-membership-levels?devicecd=PC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outhjersey.aaa.com/content/membership-rules-regula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54566" y="4809113"/>
            <a:ext cx="1206593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AAA CORPORATE </a:t>
            </a:r>
          </a:p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MEMBERSHIP PROGRAM</a:t>
            </a:r>
          </a:p>
          <a:p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24/7 Protection and Peace of Mind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8" y="5626934"/>
            <a:ext cx="2194560" cy="1013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C176B8-5661-4E05-9E2B-BA97EA244F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 t="5098"/>
          <a:stretch/>
        </p:blipFill>
        <p:spPr>
          <a:xfrm>
            <a:off x="4826" y="0"/>
            <a:ext cx="6091174" cy="442571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0" y="4425714"/>
            <a:ext cx="12192000" cy="254767"/>
          </a:xfrm>
          <a:prstGeom prst="rect">
            <a:avLst/>
          </a:prstGeom>
          <a:solidFill>
            <a:srgbClr val="CD11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662F2-AD49-4B49-9D55-5CC439F14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726" y="0"/>
            <a:ext cx="6730448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2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0"/>
            <a:ext cx="12192000" cy="801189"/>
          </a:xfrm>
          <a:prstGeom prst="rect">
            <a:avLst/>
          </a:prstGeom>
          <a:solidFill>
            <a:srgbClr val="275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Special Discounted Pricing for Corporate Members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3133" y="731517"/>
            <a:ext cx="12252385" cy="69672"/>
          </a:xfrm>
          <a:prstGeom prst="rect">
            <a:avLst/>
          </a:prstGeom>
          <a:solidFill>
            <a:srgbClr val="CD11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634776" y="5783742"/>
            <a:ext cx="1975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275C8B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0652D-9D91-4D63-8C82-3C1182A10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438285"/>
            <a:ext cx="11029950" cy="4152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B31511-5306-4418-A154-F6B3288C6B17}"/>
              </a:ext>
            </a:extLst>
          </p:cNvPr>
          <p:cNvSpPr/>
          <p:nvPr/>
        </p:nvSpPr>
        <p:spPr>
          <a:xfrm>
            <a:off x="210843" y="6391637"/>
            <a:ext cx="30962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</a:rPr>
              <a:t>*Visit </a:t>
            </a:r>
            <a:r>
              <a:rPr lang="en-US" sz="1200" i="1" dirty="0">
                <a:solidFill>
                  <a:srgbClr val="002060"/>
                </a:solidFill>
                <a:hlinkClick r:id="rId3"/>
              </a:rPr>
              <a:t>AAA.com/</a:t>
            </a:r>
            <a:r>
              <a:rPr lang="en-US" sz="1200" i="1" dirty="0" err="1">
                <a:solidFill>
                  <a:srgbClr val="002060"/>
                </a:solidFill>
                <a:hlinkClick r:id="rId3"/>
              </a:rPr>
              <a:t>TermsOfUse</a:t>
            </a:r>
            <a:r>
              <a:rPr lang="en-US" sz="1200" i="1" dirty="0">
                <a:solidFill>
                  <a:srgbClr val="002060"/>
                </a:solidFill>
                <a:hlinkClick r:id="rId3"/>
              </a:rPr>
              <a:t> </a:t>
            </a:r>
            <a:r>
              <a:rPr lang="en-US" sz="1200" i="1" dirty="0">
                <a:solidFill>
                  <a:srgbClr val="002060"/>
                </a:solidFill>
              </a:rPr>
              <a:t>for full restrictions</a:t>
            </a:r>
          </a:p>
        </p:txBody>
      </p:sp>
    </p:spTree>
    <p:extLst>
      <p:ext uri="{BB962C8B-B14F-4D97-AF65-F5344CB8AC3E}">
        <p14:creationId xmlns:p14="http://schemas.microsoft.com/office/powerpoint/2010/main" val="87020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0"/>
            <a:ext cx="12192000" cy="801189"/>
          </a:xfrm>
          <a:prstGeom prst="rect">
            <a:avLst/>
          </a:prstGeom>
          <a:solidFill>
            <a:srgbClr val="275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Join AAA Today with Your Company Discount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3133" y="731517"/>
            <a:ext cx="12252385" cy="69672"/>
          </a:xfrm>
          <a:prstGeom prst="rect">
            <a:avLst/>
          </a:prstGeom>
          <a:solidFill>
            <a:srgbClr val="CD11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634776" y="5783742"/>
            <a:ext cx="1975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275C8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idx="1"/>
          </p:nvPr>
        </p:nvSpPr>
        <p:spPr>
          <a:xfrm>
            <a:off x="838200" y="1046206"/>
            <a:ext cx="10497066" cy="552759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</a:pPr>
            <a:r>
              <a:rPr lang="en-US" sz="19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New AAA Members: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</a:pPr>
            <a:r>
              <a:rPr lang="en-US" sz="17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If you </a:t>
            </a:r>
            <a:r>
              <a:rPr lang="en-US" sz="1700" i="1" u="sng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live within </a:t>
            </a:r>
            <a:r>
              <a:rPr lang="en-US" sz="17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Camden, Gloucester, Cumberland, or Salem County:</a:t>
            </a: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</a:pPr>
            <a:r>
              <a:rPr lang="en-US" sz="15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Visit </a:t>
            </a:r>
            <a:r>
              <a:rPr lang="en-US" sz="15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AAA.com/Join </a:t>
            </a:r>
            <a:r>
              <a:rPr lang="en-US" sz="15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or call AAA Member Services at </a:t>
            </a:r>
            <a:r>
              <a:rPr lang="en-US" sz="15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855-772-5551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</a:pPr>
            <a:r>
              <a:rPr lang="en-US" sz="17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If you </a:t>
            </a:r>
            <a:r>
              <a:rPr lang="en-US" sz="1700" i="1" u="sng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live outside </a:t>
            </a:r>
            <a:r>
              <a:rPr lang="en-US" sz="17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Camden, Gloucester, Cumberland, or Salem County:</a:t>
            </a: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</a:pPr>
            <a:r>
              <a:rPr lang="en-US" sz="15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You must call AAA Member Services at </a:t>
            </a:r>
            <a:r>
              <a:rPr lang="en-US" sz="15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855-772-5551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</a:pPr>
            <a:r>
              <a:rPr lang="en-US" sz="19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Already a AAA Member and want to take advantage for your discount?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</a:pPr>
            <a:r>
              <a:rPr lang="en-US" sz="17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If you’re a AAA South Jersey member, club code “071”:</a:t>
            </a: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</a:pPr>
            <a:r>
              <a:rPr lang="en-US" sz="15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Call AAA Member Services at 8</a:t>
            </a:r>
            <a:r>
              <a:rPr lang="en-US" sz="15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55-772-5551</a:t>
            </a:r>
            <a:r>
              <a:rPr lang="en-US" sz="15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to provide the company code - discount will be applied at renewal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</a:pPr>
            <a:r>
              <a:rPr lang="en-US" sz="17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If you are </a:t>
            </a:r>
            <a:r>
              <a:rPr lang="en-US" sz="1700" i="1" u="sng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not</a:t>
            </a:r>
            <a:r>
              <a:rPr lang="en-US" sz="17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a AAA South Jersey member:</a:t>
            </a: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</a:pPr>
            <a:r>
              <a:rPr lang="en-US" sz="15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If your club code is </a:t>
            </a:r>
            <a:r>
              <a:rPr lang="en-US" sz="1500" b="1" u="sng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not</a:t>
            </a:r>
            <a:r>
              <a:rPr lang="en-US" sz="15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“071,” call AAA Member Services at </a:t>
            </a:r>
            <a:r>
              <a:rPr lang="en-US" sz="15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855-772-5551</a:t>
            </a:r>
            <a:r>
              <a:rPr lang="en-US" sz="15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when your membership is up for renewal </a:t>
            </a:r>
          </a:p>
          <a:p>
            <a:pPr marL="1200150" lvl="2" indent="-285750">
              <a:lnSpc>
                <a:spcPct val="150000"/>
              </a:lnSpc>
              <a:spcBef>
                <a:spcPts val="600"/>
              </a:spcBef>
            </a:pPr>
            <a:r>
              <a:rPr lang="en-US" sz="15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Provide the company code - We will transfer your membership to AAA South Jersey and apply the discount</a:t>
            </a:r>
          </a:p>
          <a:p>
            <a:pPr marL="285750" indent="-285750"/>
            <a:r>
              <a:rPr lang="en-US" sz="19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New</a:t>
            </a:r>
            <a:r>
              <a:rPr lang="en-US" sz="19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19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Current Members </a:t>
            </a:r>
            <a:r>
              <a:rPr lang="en-US" sz="19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can also complete the Membership Application provided by your HR rep and send to: </a:t>
            </a:r>
          </a:p>
          <a:p>
            <a:pPr marL="742950" lvl="1" indent="-285750"/>
            <a:r>
              <a:rPr lang="en-US" sz="17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Shatera Brown </a:t>
            </a:r>
            <a:r>
              <a:rPr lang="en-US" sz="17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hlinkClick r:id="rId2"/>
              </a:rPr>
              <a:t>sbrown@AAASJ.COM</a:t>
            </a:r>
            <a:r>
              <a:rPr lang="en-US" sz="17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/>
            <a:endParaRPr lang="en-US" sz="1800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285750" indent="-285750"/>
            <a:endParaRPr lang="en-US" sz="1800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742950" lvl="1" indent="-285750"/>
            <a:endParaRPr lang="en-US" sz="1400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285750" indent="-285750"/>
            <a:endParaRPr lang="en-US" sz="2200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4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0"/>
            <a:ext cx="12192000" cy="801189"/>
          </a:xfrm>
          <a:prstGeom prst="rect">
            <a:avLst/>
          </a:prstGeom>
          <a:solidFill>
            <a:srgbClr val="275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3133" y="731517"/>
            <a:ext cx="12252385" cy="69672"/>
          </a:xfrm>
          <a:prstGeom prst="rect">
            <a:avLst/>
          </a:prstGeom>
          <a:solidFill>
            <a:srgbClr val="CD11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634776" y="5783742"/>
            <a:ext cx="1975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275C8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FA7D8-3740-4578-8D84-CA555498E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599" y="2081242"/>
            <a:ext cx="6579388" cy="30666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Contact Us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Shatera Brown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2060"/>
                </a:solidFill>
              </a:rPr>
              <a:t>Membership Coordinator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700 Laurel Oak Road, Voorhees, NJ 08043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Office: 856.679.2655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Email: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sbrown@aaasj.com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B8A1F-E762-4F16-A0E1-851BDA91D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47" y="2791600"/>
            <a:ext cx="356946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1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0"/>
            <a:ext cx="12192000" cy="801189"/>
          </a:xfrm>
          <a:prstGeom prst="rect">
            <a:avLst/>
          </a:prstGeom>
          <a:solidFill>
            <a:srgbClr val="275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AAA is there for YOU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3133" y="731517"/>
            <a:ext cx="12252385" cy="69672"/>
          </a:xfrm>
          <a:prstGeom prst="rect">
            <a:avLst/>
          </a:prstGeom>
          <a:solidFill>
            <a:srgbClr val="CD11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634776" y="5783742"/>
            <a:ext cx="1975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275C8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half" idx="2"/>
          </p:nvPr>
        </p:nvSpPr>
        <p:spPr>
          <a:xfrm>
            <a:off x="696913" y="1793009"/>
            <a:ext cx="4427537" cy="422201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Our members enjoy exclusive benefits like: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AAA’s legendary 24/7 roadside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Discounts on hotels, attractions, restaurants, and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Expert travel and insurance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AAA South Jersey Driving School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Savings at AAA Approved Auto Repair 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And so much more!</a:t>
            </a:r>
          </a:p>
          <a:p>
            <a:endParaRPr lang="en-US" sz="2400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30" y="2075934"/>
            <a:ext cx="5484257" cy="3656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59">
            <a:extLst>
              <a:ext uri="{FF2B5EF4-FFF2-40B4-BE49-F238E27FC236}">
                <a16:creationId xmlns:a16="http://schemas.microsoft.com/office/drawing/2014/main" id="{4FF57C3F-152E-4A5C-8928-3382CFF7F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70" y="797259"/>
            <a:ext cx="11665859" cy="857094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For over 100 years, AAA has been there for its members, both on and off the road.</a:t>
            </a:r>
            <a:br>
              <a:rPr lang="en-US" sz="20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43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8D48FA-0FA3-4261-8BC8-EA791BC44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2172473"/>
            <a:ext cx="1022400" cy="91440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0" y="0"/>
            <a:ext cx="12192000" cy="801189"/>
          </a:xfrm>
          <a:prstGeom prst="rect">
            <a:avLst/>
          </a:prstGeom>
          <a:solidFill>
            <a:srgbClr val="275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24/7 Roadside Assistance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731517"/>
            <a:ext cx="12192000" cy="69672"/>
          </a:xfrm>
          <a:prstGeom prst="rect">
            <a:avLst/>
          </a:prstGeom>
          <a:solidFill>
            <a:srgbClr val="CD11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634776" y="5783742"/>
            <a:ext cx="1975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275C8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0" name="Title 59"/>
          <p:cNvSpPr>
            <a:spLocks noGrp="1"/>
          </p:cNvSpPr>
          <p:nvPr>
            <p:ph type="title"/>
          </p:nvPr>
        </p:nvSpPr>
        <p:spPr>
          <a:xfrm>
            <a:off x="249700" y="1095733"/>
            <a:ext cx="11665859" cy="8570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With AAA’s trusted Roadside Assistance you’ll have peace of mind knowing you’re covered when traveling to and from work, or anywhere else on the road.</a:t>
            </a:r>
            <a:br>
              <a:rPr lang="en-US" sz="20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</a:br>
            <a:endParaRPr lang="en-US" sz="2000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half" idx="2"/>
          </p:nvPr>
        </p:nvSpPr>
        <p:spPr>
          <a:xfrm>
            <a:off x="971550" y="2344687"/>
            <a:ext cx="4772026" cy="2979016"/>
          </a:xfrm>
        </p:spPr>
        <p:txBody>
          <a:bodyPr>
            <a:normAutofit lnSpcReduction="10000"/>
          </a:bodyPr>
          <a:lstStyle/>
          <a:p>
            <a:r>
              <a:rPr lang="en-US" sz="18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Roadside Assistance </a:t>
            </a: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- Covers YOU in any car, whether you're the driver or a passenger</a:t>
            </a:r>
          </a:p>
          <a:p>
            <a:endParaRPr lang="en-US" sz="1800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Mobile Battery Service </a:t>
            </a: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– We’ll come to you to jump-start, test, or replace your battery if needed</a:t>
            </a:r>
          </a:p>
          <a:p>
            <a:endParaRPr lang="en-US" sz="1800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Emergency Fuel Delivery </a:t>
            </a: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- If you run out of fuel, we’ll bring you enough to get you to the nearest gas station</a:t>
            </a:r>
          </a:p>
        </p:txBody>
      </p:sp>
      <p:sp>
        <p:nvSpPr>
          <p:cNvPr id="13" name="Text Placeholder 42">
            <a:extLst>
              <a:ext uri="{FF2B5EF4-FFF2-40B4-BE49-F238E27FC236}">
                <a16:creationId xmlns:a16="http://schemas.microsoft.com/office/drawing/2014/main" id="{1279F8CC-F3A2-45B5-877B-2E25191ED994}"/>
              </a:ext>
            </a:extLst>
          </p:cNvPr>
          <p:cNvSpPr txBox="1">
            <a:spLocks/>
          </p:cNvSpPr>
          <p:nvPr/>
        </p:nvSpPr>
        <p:spPr>
          <a:xfrm>
            <a:off x="6944409" y="2324316"/>
            <a:ext cx="5112193" cy="2857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Tire Service </a:t>
            </a: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- We’ll either install your usable spare, re-inflate your tire, or tow your vehicle</a:t>
            </a:r>
          </a:p>
          <a:p>
            <a:endParaRPr lang="en-US" sz="1800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Locksmith Service </a:t>
            </a: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- Locked your keys inside your car? We’ll send service to help you gain entry</a:t>
            </a:r>
          </a:p>
          <a:p>
            <a:endParaRPr lang="en-US" sz="1800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AAA Approved Auto Repair </a:t>
            </a: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– Members get 10% off labor costs and an extended 24-month/24,000-mile warranty on all parts and labor.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30790A-9332-4945-8F65-199F475C6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35" y="3230395"/>
            <a:ext cx="853439" cy="822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A81461-DDB5-4B46-A342-E576A2F21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94" y="4320702"/>
            <a:ext cx="807719" cy="822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FEFB61-9B99-4B64-9C90-F24EC9AA5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630" y="2264876"/>
            <a:ext cx="900599" cy="822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36AF24-BC1B-4875-8A7F-E460BB874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1449" y="3250525"/>
            <a:ext cx="822960" cy="822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1D289A-E269-4BB8-A646-9E68661DE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608" y="4213643"/>
            <a:ext cx="874644" cy="914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E3E71E0-CDA0-417E-8DED-864615CEC0E9}"/>
              </a:ext>
            </a:extLst>
          </p:cNvPr>
          <p:cNvSpPr/>
          <p:nvPr/>
        </p:nvSpPr>
        <p:spPr>
          <a:xfrm>
            <a:off x="309562" y="6286252"/>
            <a:ext cx="116658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</a:rPr>
              <a:t>*Certain restrictions apply to these services. Review your Membership terms for full details.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EF8E92-A44C-49F1-9E99-72CD44A2ABA3}"/>
              </a:ext>
            </a:extLst>
          </p:cNvPr>
          <p:cNvSpPr txBox="1"/>
          <p:nvPr/>
        </p:nvSpPr>
        <p:spPr>
          <a:xfrm>
            <a:off x="3225634" y="5573243"/>
            <a:ext cx="573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75C8B"/>
                </a:solidFill>
                <a:latin typeface="Franklin Gothic Book" panose="020B0503020102020204" pitchFamily="34" charset="0"/>
              </a:rPr>
              <a:t>To learn more, visit: </a:t>
            </a:r>
            <a:r>
              <a:rPr lang="en-US" b="1" dirty="0">
                <a:solidFill>
                  <a:srgbClr val="275C8B"/>
                </a:solidFill>
                <a:latin typeface="Franklin Gothic Book" panose="020B0503020102020204" pitchFamily="34" charset="0"/>
                <a:hlinkClick r:id="rId8"/>
              </a:rPr>
              <a:t>AAA.com/</a:t>
            </a:r>
            <a:r>
              <a:rPr lang="en-US" b="1" dirty="0" err="1">
                <a:solidFill>
                  <a:srgbClr val="275C8B"/>
                </a:solidFill>
                <a:latin typeface="Franklin Gothic Book" panose="020B0503020102020204" pitchFamily="34" charset="0"/>
                <a:hlinkClick r:id="rId8"/>
              </a:rPr>
              <a:t>RoadsideAssistance</a:t>
            </a:r>
            <a:endParaRPr lang="en-US" b="1" dirty="0">
              <a:solidFill>
                <a:srgbClr val="275C8B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3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BD9B343-5AA5-4BCB-AC7E-F687510C5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894" y="3336328"/>
            <a:ext cx="1554480" cy="1578644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0" y="0"/>
            <a:ext cx="12192000" cy="801189"/>
          </a:xfrm>
          <a:prstGeom prst="rect">
            <a:avLst/>
          </a:prstGeom>
          <a:solidFill>
            <a:srgbClr val="275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Exclusive AAA Member Discounts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3133" y="731517"/>
            <a:ext cx="12252385" cy="69672"/>
          </a:xfrm>
          <a:prstGeom prst="rect">
            <a:avLst/>
          </a:prstGeom>
          <a:solidFill>
            <a:srgbClr val="CD11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634776" y="5783742"/>
            <a:ext cx="1975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275C8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0" name="Title 59"/>
          <p:cNvSpPr>
            <a:spLocks noGrp="1"/>
          </p:cNvSpPr>
          <p:nvPr>
            <p:ph type="title"/>
          </p:nvPr>
        </p:nvSpPr>
        <p:spPr>
          <a:xfrm>
            <a:off x="925513" y="1108135"/>
            <a:ext cx="10637837" cy="657647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Use your AAA Membership to get great deals on prescriptions, electronics, auto parts, clothing, eyewear, and more!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E40A20-E394-497A-8CDC-3BF67EDD8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75" y="2192250"/>
            <a:ext cx="1428750" cy="1390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DC5664-1FA7-441B-B368-47F77D347E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80" y="2861568"/>
            <a:ext cx="1287167" cy="12801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0833AD-25DC-4ADE-95CE-6B67EEEBE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20" y="4018657"/>
            <a:ext cx="2560320" cy="3185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37068B-6920-43D7-A01F-601323AC9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23" y="2102810"/>
            <a:ext cx="3200400" cy="5368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EBFCF0-AD8E-4357-8B8F-9BF46F47B5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61" y="5104553"/>
            <a:ext cx="2560320" cy="9257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E36810D-BEAE-49A0-BECE-500927BDE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5397" y="4782105"/>
            <a:ext cx="2194560" cy="11650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89FA04D-D06E-4206-A2E2-115486A399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254" y="4947923"/>
            <a:ext cx="2651760" cy="117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1E512C-077F-4F0D-9206-53E7E39A35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31" y="4143753"/>
            <a:ext cx="2286000" cy="144018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F394E02-81DF-4727-95F1-011A7C458E9D}"/>
              </a:ext>
            </a:extLst>
          </p:cNvPr>
          <p:cNvSpPr/>
          <p:nvPr/>
        </p:nvSpPr>
        <p:spPr>
          <a:xfrm>
            <a:off x="250129" y="6419531"/>
            <a:ext cx="116658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</a:rPr>
              <a:t>*Partners and discounts subject to change.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182795-B571-4F0E-8F8C-9E0A1776B69F}"/>
              </a:ext>
            </a:extLst>
          </p:cNvPr>
          <p:cNvSpPr txBox="1"/>
          <p:nvPr/>
        </p:nvSpPr>
        <p:spPr>
          <a:xfrm>
            <a:off x="3641144" y="6003997"/>
            <a:ext cx="410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75C8B"/>
                </a:solidFill>
                <a:latin typeface="Franklin Gothic Book" panose="020B0503020102020204" pitchFamily="34" charset="0"/>
              </a:rPr>
              <a:t>To learn more, visit: </a:t>
            </a:r>
            <a:r>
              <a:rPr lang="en-US" b="1" dirty="0">
                <a:solidFill>
                  <a:srgbClr val="275C8B"/>
                </a:solidFill>
                <a:latin typeface="Franklin Gothic Book" panose="020B0503020102020204" pitchFamily="34" charset="0"/>
                <a:hlinkClick r:id="rId11"/>
              </a:rPr>
              <a:t>AAA.com/Discounts</a:t>
            </a:r>
            <a:endParaRPr lang="en-US" b="1" dirty="0">
              <a:solidFill>
                <a:srgbClr val="275C8B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764FA9-32C2-426C-8F0E-1FCD7FB93A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899" y="2259477"/>
            <a:ext cx="2164268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4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0"/>
            <a:ext cx="12192000" cy="801189"/>
          </a:xfrm>
          <a:prstGeom prst="rect">
            <a:avLst/>
          </a:prstGeom>
          <a:solidFill>
            <a:srgbClr val="275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Exclusive AAA Member Discounts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3133" y="731517"/>
            <a:ext cx="12252385" cy="69672"/>
          </a:xfrm>
          <a:prstGeom prst="rect">
            <a:avLst/>
          </a:prstGeom>
          <a:solidFill>
            <a:srgbClr val="CD11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634776" y="5783742"/>
            <a:ext cx="1975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275C8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0" name="Title 59"/>
          <p:cNvSpPr>
            <a:spLocks noGrp="1"/>
          </p:cNvSpPr>
          <p:nvPr>
            <p:ph type="title"/>
          </p:nvPr>
        </p:nvSpPr>
        <p:spPr>
          <a:xfrm>
            <a:off x="839788" y="941170"/>
            <a:ext cx="10637837" cy="600154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Enjoy even more savings on hotels, rental cars, and attraction tickets.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30" y="1954448"/>
            <a:ext cx="5743941" cy="3829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Text Placeholder 42"/>
          <p:cNvSpPr>
            <a:spLocks noGrp="1"/>
          </p:cNvSpPr>
          <p:nvPr>
            <p:ph type="body" sz="half" idx="2"/>
          </p:nvPr>
        </p:nvSpPr>
        <p:spPr>
          <a:xfrm>
            <a:off x="825069" y="1935892"/>
            <a:ext cx="3932237" cy="398093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Hotels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Hilton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Hyatt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Marriot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MGM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Rental Car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Hertz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Dollar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Thrifty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Local Attraction tickets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Adventure Aquarium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Hershey Park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Six Flags Great Adventure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Morey’s Piers, and many more!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82EF88-A0D3-4A3F-85DD-07E813DD27AB}"/>
              </a:ext>
            </a:extLst>
          </p:cNvPr>
          <p:cNvSpPr txBox="1"/>
          <p:nvPr/>
        </p:nvSpPr>
        <p:spPr>
          <a:xfrm>
            <a:off x="4043419" y="6196866"/>
            <a:ext cx="4105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75C8B"/>
                </a:solidFill>
                <a:latin typeface="Franklin Gothic Book" panose="020B0503020102020204" pitchFamily="34" charset="0"/>
              </a:rPr>
              <a:t>To learn more, visit: </a:t>
            </a:r>
            <a:r>
              <a:rPr lang="en-US" b="1" dirty="0">
                <a:solidFill>
                  <a:srgbClr val="275C8B"/>
                </a:solidFill>
                <a:latin typeface="Franklin Gothic Book" panose="020B0503020102020204" pitchFamily="34" charset="0"/>
                <a:hlinkClick r:id="rId3"/>
              </a:rPr>
              <a:t>AAA.com/Discounts</a:t>
            </a:r>
            <a:endParaRPr lang="en-US" b="1" dirty="0">
              <a:solidFill>
                <a:srgbClr val="275C8B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3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0"/>
            <a:ext cx="12192000" cy="801189"/>
          </a:xfrm>
          <a:prstGeom prst="rect">
            <a:avLst/>
          </a:prstGeom>
          <a:solidFill>
            <a:srgbClr val="275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Travel with AAA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3133" y="731517"/>
            <a:ext cx="12252385" cy="69672"/>
          </a:xfrm>
          <a:prstGeom prst="rect">
            <a:avLst/>
          </a:prstGeom>
          <a:solidFill>
            <a:srgbClr val="CD11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634776" y="5783742"/>
            <a:ext cx="1975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275C8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0" name="Title 59"/>
          <p:cNvSpPr>
            <a:spLocks noGrp="1"/>
          </p:cNvSpPr>
          <p:nvPr>
            <p:ph type="title"/>
          </p:nvPr>
        </p:nvSpPr>
        <p:spPr>
          <a:xfrm>
            <a:off x="578268" y="968296"/>
            <a:ext cx="11481927" cy="494738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Save time and money on travel near and far with a AAA Travel Agent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half" idx="2"/>
          </p:nvPr>
        </p:nvSpPr>
        <p:spPr>
          <a:xfrm>
            <a:off x="405544" y="1647566"/>
            <a:ext cx="6229232" cy="4679092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FREE</a:t>
            </a: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full-service travel agency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Help with planning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Road Trips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Cruises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Disney vacations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Universal Orlando Resort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Honeymoons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Vacation packages, and everything in-between!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Exclusive </a:t>
            </a:r>
            <a:r>
              <a:rPr lang="en-US" sz="18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AAA Member Benefits and Savings </a:t>
            </a: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on select packages</a:t>
            </a:r>
            <a:endParaRPr lang="en-US" sz="1800" b="1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Additional </a:t>
            </a:r>
            <a:r>
              <a:rPr lang="en-US" sz="18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AAA Vacation® Amenities </a:t>
            </a: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available on select departures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Affordable single and multi-day </a:t>
            </a:r>
            <a:r>
              <a:rPr lang="en-US" sz="1800" dirty="0" err="1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Motorcoach</a:t>
            </a: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trips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Honeymoon Registry with a </a:t>
            </a:r>
            <a:r>
              <a:rPr lang="en-US" sz="18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Complimentary $100 </a:t>
            </a: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towards your Vacation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FREE</a:t>
            </a: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TourBooks</a:t>
            </a: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TripTiks</a:t>
            </a: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, &amp; Maps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Foreign currency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International driving permits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Official passport photos</a:t>
            </a:r>
          </a:p>
          <a:p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To learn more, visit: </a:t>
            </a:r>
            <a:r>
              <a:rPr lang="en-US" sz="18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hlinkClick r:id="rId2"/>
              </a:rPr>
              <a:t>AAA.com/Travel</a:t>
            </a:r>
            <a:endParaRPr lang="en-US" sz="1800" b="1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9151B64-86B3-4669-909F-62A67D1E33CA}"/>
              </a:ext>
            </a:extLst>
          </p:cNvPr>
          <p:cNvSpPr/>
          <p:nvPr/>
        </p:nvSpPr>
        <p:spPr>
          <a:xfrm>
            <a:off x="6767382" y="4802682"/>
            <a:ext cx="4899621" cy="1596420"/>
          </a:xfrm>
          <a:prstGeom prst="roundRect">
            <a:avLst/>
          </a:prstGeom>
          <a:solidFill>
            <a:srgbClr val="CD1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Special Corporate Account Discount</a:t>
            </a:r>
          </a:p>
          <a:p>
            <a:pPr algn="ctr"/>
            <a:r>
              <a:rPr lang="en-US" b="1" dirty="0"/>
              <a:t>SAVE 5%</a:t>
            </a:r>
            <a:r>
              <a:rPr lang="en-US" dirty="0"/>
              <a:t> on your first travel booking with AAA!*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Start Planning Today! </a:t>
            </a:r>
          </a:p>
          <a:p>
            <a:pPr algn="ctr"/>
            <a:r>
              <a:rPr lang="en-US" b="1" dirty="0"/>
              <a:t>1.888.577.9222</a:t>
            </a:r>
            <a:r>
              <a:rPr lang="en-US" dirty="0"/>
              <a:t> | </a:t>
            </a:r>
            <a:r>
              <a:rPr lang="en-US" b="1" dirty="0"/>
              <a:t>AAA.com/Travel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D26B91-86AC-4134-8818-28C4DD9AA604}"/>
              </a:ext>
            </a:extLst>
          </p:cNvPr>
          <p:cNvSpPr/>
          <p:nvPr/>
        </p:nvSpPr>
        <p:spPr>
          <a:xfrm>
            <a:off x="250129" y="6471546"/>
            <a:ext cx="116658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</a:rPr>
              <a:t>*Cannot be combined with other offers. Other restrictions apply. See AAA South Jersey Travel Agent for details.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640F4-2A55-4CED-9171-27341EA7A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53" y="1660320"/>
            <a:ext cx="4526280" cy="30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23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0"/>
            <a:ext cx="12192000" cy="801189"/>
          </a:xfrm>
          <a:prstGeom prst="rect">
            <a:avLst/>
          </a:prstGeom>
          <a:solidFill>
            <a:srgbClr val="275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AAA Insurance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3133" y="731517"/>
            <a:ext cx="12252385" cy="69672"/>
          </a:xfrm>
          <a:prstGeom prst="rect">
            <a:avLst/>
          </a:prstGeom>
          <a:solidFill>
            <a:srgbClr val="CD11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634776" y="5783742"/>
            <a:ext cx="1975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275C8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half" idx="2"/>
          </p:nvPr>
        </p:nvSpPr>
        <p:spPr>
          <a:xfrm>
            <a:off x="556505" y="1523938"/>
            <a:ext cx="6078271" cy="475878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Policies available for: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Auto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Home and Renters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Life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Umbrella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Watercraft/boat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Motorhome/RV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Commercial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Pet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Vehicle Extended Service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Save</a:t>
            </a: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 with a AAA Member Discount &amp; more!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Personalized Service </a:t>
            </a: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from knowledgeable, local AAA South Jersey Insurance Agents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Dependable protection </a:t>
            </a:r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that only our 100 years of experience, service, and reliability can bring</a:t>
            </a:r>
          </a:p>
          <a:p>
            <a:r>
              <a:rPr lang="en-US" sz="18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To learn more, visit: </a:t>
            </a:r>
            <a:r>
              <a:rPr lang="en-US" sz="18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hlinkClick r:id="rId2"/>
              </a:rPr>
              <a:t>AAA.com/Insurance</a:t>
            </a:r>
            <a:endParaRPr lang="en-US" sz="1800" b="1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59">
            <a:extLst>
              <a:ext uri="{FF2B5EF4-FFF2-40B4-BE49-F238E27FC236}">
                <a16:creationId xmlns:a16="http://schemas.microsoft.com/office/drawing/2014/main" id="{ACAD21DD-20C8-41DE-830F-A69C8BA20CD7}"/>
              </a:ext>
            </a:extLst>
          </p:cNvPr>
          <p:cNvSpPr txBox="1">
            <a:spLocks/>
          </p:cNvSpPr>
          <p:nvPr/>
        </p:nvSpPr>
        <p:spPr>
          <a:xfrm>
            <a:off x="839788" y="941170"/>
            <a:ext cx="10637837" cy="442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Get the peace of mind and quality service you expect from AAA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B5CC30-D998-43E2-8115-0DB28D8A9C23}"/>
              </a:ext>
            </a:extLst>
          </p:cNvPr>
          <p:cNvSpPr/>
          <p:nvPr/>
        </p:nvSpPr>
        <p:spPr>
          <a:xfrm>
            <a:off x="6928021" y="4791082"/>
            <a:ext cx="4954678" cy="1985319"/>
          </a:xfrm>
          <a:prstGeom prst="roundRect">
            <a:avLst/>
          </a:prstGeom>
          <a:solidFill>
            <a:srgbClr val="CD11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Special Corporate Account Offer</a:t>
            </a:r>
          </a:p>
          <a:p>
            <a:pPr algn="ctr"/>
            <a:r>
              <a:rPr lang="en-US" sz="1400" dirty="0"/>
              <a:t>Complete an insurance quote with a AAA South Jersey Insurance Agent and get a </a:t>
            </a:r>
            <a:r>
              <a:rPr lang="en-US" sz="1400" b="1" dirty="0"/>
              <a:t>$10 eGift Card</a:t>
            </a:r>
            <a:r>
              <a:rPr lang="en-US" sz="1400" dirty="0"/>
              <a:t>. Pick from The Home Depot®, Wawa®, Amazon.com®, Walmart® and many others!*</a:t>
            </a:r>
          </a:p>
          <a:p>
            <a:pPr algn="ctr"/>
            <a:r>
              <a:rPr lang="en-US" sz="1400" i="1" dirty="0"/>
              <a:t>Mention Promo Code: </a:t>
            </a:r>
            <a:r>
              <a:rPr lang="en-US" sz="1400" b="1" i="1" dirty="0"/>
              <a:t>21CORPORATE</a:t>
            </a:r>
          </a:p>
          <a:p>
            <a:pPr algn="ctr"/>
            <a:endParaRPr lang="en-US" sz="1400" i="1" dirty="0"/>
          </a:p>
          <a:p>
            <a:pPr algn="ctr"/>
            <a:r>
              <a:rPr lang="en-US" sz="1400" dirty="0"/>
              <a:t>Talk to a AAA South Jersey Insurance Agent! </a:t>
            </a:r>
          </a:p>
          <a:p>
            <a:pPr algn="ctr"/>
            <a:r>
              <a:rPr lang="en-US" sz="1600" b="1" dirty="0"/>
              <a:t>1.855.282.2275</a:t>
            </a:r>
            <a:endParaRPr lang="en-US" sz="1600" b="1" dirty="0">
              <a:highlight>
                <a:srgbClr val="FFFF00"/>
              </a:highligh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BBC2EF-647E-4E19-8100-CA7B6D15E4E2}"/>
              </a:ext>
            </a:extLst>
          </p:cNvPr>
          <p:cNvSpPr/>
          <p:nvPr/>
        </p:nvSpPr>
        <p:spPr>
          <a:xfrm>
            <a:off x="198944" y="6205809"/>
            <a:ext cx="5740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</a:rPr>
              <a:t>*Offer expires 12/31/2021. Offer valid while supplies last. For full terms and conditions visit: AAA.com/Terms1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8770A1-1524-4E5B-A044-554F578AE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95" y="1584761"/>
            <a:ext cx="4729342" cy="30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56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0"/>
            <a:ext cx="12192000" cy="801189"/>
          </a:xfrm>
          <a:prstGeom prst="rect">
            <a:avLst/>
          </a:prstGeom>
          <a:solidFill>
            <a:srgbClr val="275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AAA Driving School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3133" y="731517"/>
            <a:ext cx="12252385" cy="69672"/>
          </a:xfrm>
          <a:prstGeom prst="rect">
            <a:avLst/>
          </a:prstGeom>
          <a:solidFill>
            <a:srgbClr val="CD11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634776" y="5783742"/>
            <a:ext cx="1975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275C8B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half" idx="2"/>
          </p:nvPr>
        </p:nvSpPr>
        <p:spPr>
          <a:xfrm>
            <a:off x="6096000" y="1577709"/>
            <a:ext cx="5844295" cy="47587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Courses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New Drivers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Courses that cover the fundamentals of driving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Road Test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Use of vehicle and practice before test</a:t>
            </a:r>
            <a:endParaRPr lang="en-US" sz="1200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Refresher Courses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Nighttime driving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Winter driving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Parallel parking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Senior refresher lessons, etc.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To learn more, visit: </a:t>
            </a:r>
            <a:r>
              <a:rPr lang="en-US" sz="1600" b="1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hlinkClick r:id="rId2"/>
              </a:rPr>
              <a:t>AAA.com/</a:t>
            </a:r>
            <a:r>
              <a:rPr lang="en-US" sz="1600" b="1" dirty="0" err="1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  <a:hlinkClick r:id="rId2"/>
              </a:rPr>
              <a:t>DrivingSchool</a:t>
            </a:r>
            <a:endParaRPr lang="en-US" sz="1600" b="1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solidFill>
                <a:srgbClr val="275C8B"/>
              </a:solidFill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59">
            <a:extLst>
              <a:ext uri="{FF2B5EF4-FFF2-40B4-BE49-F238E27FC236}">
                <a16:creationId xmlns:a16="http://schemas.microsoft.com/office/drawing/2014/main" id="{ACAD21DD-20C8-41DE-830F-A69C8BA20CD7}"/>
              </a:ext>
            </a:extLst>
          </p:cNvPr>
          <p:cNvSpPr txBox="1">
            <a:spLocks/>
          </p:cNvSpPr>
          <p:nvPr/>
        </p:nvSpPr>
        <p:spPr>
          <a:xfrm>
            <a:off x="839788" y="941170"/>
            <a:ext cx="10637837" cy="442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Trusted Behind the Wheel Lessons and Road Test Services </a:t>
            </a:r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F76A6D77-4639-407A-9AFD-958B007DAF9A}"/>
              </a:ext>
            </a:extLst>
          </p:cNvPr>
          <p:cNvSpPr txBox="1">
            <a:spLocks/>
          </p:cNvSpPr>
          <p:nvPr/>
        </p:nvSpPr>
        <p:spPr>
          <a:xfrm>
            <a:off x="708906" y="1676338"/>
            <a:ext cx="5324390" cy="4758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Licensed driving school from an established organization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Top of the line clean, late model training vehicles with dual brakes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Servicing Camden County, Gloucester County, Cumberland County, Burlington County, and Salem County.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75C8B"/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Reduced pricing available for select lessons scheduled in the Fall and Winter.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8441AB-537A-4362-B39E-4B8887250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261" y="4276261"/>
            <a:ext cx="3432353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930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0" y="0"/>
            <a:ext cx="12192000" cy="801189"/>
          </a:xfrm>
          <a:prstGeom prst="rect">
            <a:avLst/>
          </a:prstGeom>
          <a:solidFill>
            <a:srgbClr val="275C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Demi" panose="020B0703020102020204" pitchFamily="34" charset="0"/>
                <a:cs typeface="Times New Roman" panose="02020603050405020304" pitchFamily="18" charset="0"/>
              </a:rPr>
              <a:t>Choose the Membership Plan that’s Right for You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3133" y="731517"/>
            <a:ext cx="12252385" cy="69672"/>
          </a:xfrm>
          <a:prstGeom prst="rect">
            <a:avLst/>
          </a:prstGeom>
          <a:solidFill>
            <a:srgbClr val="CD11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634776" y="5783742"/>
            <a:ext cx="1975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00" dirty="0">
              <a:solidFill>
                <a:srgbClr val="275C8B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FDF4D5-803C-40D9-A1BF-9F3F54CF06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51"/>
          <a:stretch/>
        </p:blipFill>
        <p:spPr>
          <a:xfrm>
            <a:off x="1873607" y="969238"/>
            <a:ext cx="4095207" cy="56612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47A08F-2314-4713-A3BA-912F7920E037}"/>
              </a:ext>
            </a:extLst>
          </p:cNvPr>
          <p:cNvSpPr txBox="1"/>
          <p:nvPr/>
        </p:nvSpPr>
        <p:spPr>
          <a:xfrm>
            <a:off x="6730313" y="2265477"/>
            <a:ext cx="4417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75C8B"/>
                </a:solidFill>
                <a:latin typeface="Franklin Gothic Book" panose="020B0503020102020204" pitchFamily="34" charset="0"/>
              </a:rPr>
              <a:t>Explore additional Member benefits for each coverage level at: </a:t>
            </a:r>
            <a:r>
              <a:rPr lang="en-US" b="1" dirty="0">
                <a:solidFill>
                  <a:srgbClr val="275C8B"/>
                </a:solidFill>
                <a:latin typeface="Franklin Gothic Book" panose="020B0503020102020204" pitchFamily="34" charset="0"/>
                <a:hlinkClick r:id="rId3"/>
              </a:rPr>
              <a:t>AAA.com/Compare</a:t>
            </a:r>
            <a:endParaRPr lang="en-US" b="1" dirty="0">
              <a:solidFill>
                <a:srgbClr val="275C8B"/>
              </a:solidFill>
              <a:latin typeface="Franklin Gothic Book" panose="020B0503020102020204" pitchFamily="34" charset="0"/>
            </a:endParaRPr>
          </a:p>
          <a:p>
            <a:endParaRPr lang="en-US" dirty="0">
              <a:solidFill>
                <a:srgbClr val="275C8B"/>
              </a:solidFill>
              <a:latin typeface="Franklin Gothic Book" panose="020B0503020102020204" pitchFamily="34" charset="0"/>
            </a:endParaRPr>
          </a:p>
          <a:p>
            <a:endParaRPr lang="en-US" dirty="0">
              <a:solidFill>
                <a:srgbClr val="275C8B"/>
              </a:solidFill>
              <a:latin typeface="Franklin Gothic Book" panose="020B0503020102020204" pitchFamily="34" charset="0"/>
            </a:endParaRPr>
          </a:p>
          <a:p>
            <a:r>
              <a:rPr lang="en-US" dirty="0">
                <a:solidFill>
                  <a:srgbClr val="275C8B"/>
                </a:solidFill>
                <a:latin typeface="Franklin Gothic Book" panose="020B0503020102020204" pitchFamily="34" charset="0"/>
              </a:rPr>
              <a:t>For additional information, including terms and conditions, visit: </a:t>
            </a:r>
            <a:r>
              <a:rPr lang="en-US" b="1" dirty="0">
                <a:solidFill>
                  <a:srgbClr val="275C8B"/>
                </a:solidFill>
                <a:latin typeface="Franklin Gothic Book" panose="020B0503020102020204" pitchFamily="34" charset="0"/>
                <a:hlinkClick r:id="rId4"/>
              </a:rPr>
              <a:t>AAA.com/Terms</a:t>
            </a:r>
            <a:endParaRPr lang="en-US" b="1" dirty="0">
              <a:solidFill>
                <a:srgbClr val="275C8B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5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18545</TotalTime>
  <Words>1039</Words>
  <Application>Microsoft Office PowerPoint</Application>
  <PresentationFormat>Widescreen</PresentationFormat>
  <Paragraphs>146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Demi</vt:lpstr>
      <vt:lpstr>Tahoma</vt:lpstr>
      <vt:lpstr>Times New Roman</vt:lpstr>
      <vt:lpstr>Office Theme</vt:lpstr>
      <vt:lpstr>PowerPoint Presentation</vt:lpstr>
      <vt:lpstr>For over 100 years, AAA has been there for its members, both on and off the road. </vt:lpstr>
      <vt:lpstr>With AAA’s trusted Roadside Assistance you’ll have peace of mind knowing you’re covered when traveling to and from work, or anywhere else on the road. </vt:lpstr>
      <vt:lpstr>Use your AAA Membership to get great deals on prescriptions, electronics, auto parts, clothing, eyewear, and more!</vt:lpstr>
      <vt:lpstr>Enjoy even more savings on hotels, rental cars, and attraction tickets.</vt:lpstr>
      <vt:lpstr>Save time and money on travel near and far with a AAA Travel Agent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Field</dc:creator>
  <cp:lastModifiedBy>Danielle Rosner</cp:lastModifiedBy>
  <cp:revision>652</cp:revision>
  <cp:lastPrinted>2019-01-22T21:38:04Z</cp:lastPrinted>
  <dcterms:created xsi:type="dcterms:W3CDTF">2017-01-09T14:59:52Z</dcterms:created>
  <dcterms:modified xsi:type="dcterms:W3CDTF">2021-09-08T15:38:58Z</dcterms:modified>
</cp:coreProperties>
</file>